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32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</p:sldMasterIdLst>
  <p:notesMasterIdLst>
    <p:notesMasterId r:id="rId40"/>
  </p:notesMasterIdLst>
  <p:sldIdLst>
    <p:sldId id="335" r:id="rId3"/>
    <p:sldId id="298" r:id="rId4"/>
    <p:sldId id="299" r:id="rId5"/>
    <p:sldId id="313" r:id="rId6"/>
    <p:sldId id="258" r:id="rId7"/>
    <p:sldId id="259" r:id="rId8"/>
    <p:sldId id="314" r:id="rId9"/>
    <p:sldId id="317" r:id="rId10"/>
    <p:sldId id="301" r:id="rId11"/>
    <p:sldId id="324" r:id="rId12"/>
    <p:sldId id="262" r:id="rId13"/>
    <p:sldId id="263" r:id="rId14"/>
    <p:sldId id="264" r:id="rId15"/>
    <p:sldId id="325" r:id="rId16"/>
    <p:sldId id="332" r:id="rId17"/>
    <p:sldId id="266" r:id="rId18"/>
    <p:sldId id="333" r:id="rId19"/>
    <p:sldId id="305" r:id="rId20"/>
    <p:sldId id="306" r:id="rId21"/>
    <p:sldId id="307" r:id="rId22"/>
    <p:sldId id="275" r:id="rId23"/>
    <p:sldId id="276" r:id="rId24"/>
    <p:sldId id="277" r:id="rId25"/>
    <p:sldId id="278" r:id="rId26"/>
    <p:sldId id="279" r:id="rId27"/>
    <p:sldId id="280" r:id="rId28"/>
    <p:sldId id="336" r:id="rId29"/>
    <p:sldId id="302" r:id="rId30"/>
    <p:sldId id="343" r:id="rId31"/>
    <p:sldId id="337" r:id="rId32"/>
    <p:sldId id="319" r:id="rId33"/>
    <p:sldId id="290" r:id="rId34"/>
    <p:sldId id="339" r:id="rId35"/>
    <p:sldId id="340" r:id="rId36"/>
    <p:sldId id="341" r:id="rId37"/>
    <p:sldId id="342" r:id="rId38"/>
    <p:sldId id="334" r:id="rId3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1" autoAdjust="0"/>
    <p:restoredTop sz="94660"/>
  </p:normalViewPr>
  <p:slideViewPr>
    <p:cSldViewPr>
      <p:cViewPr varScale="1">
        <p:scale>
          <a:sx n="65" d="100"/>
          <a:sy n="65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BF983DA-9D13-4AF1-ABB7-BA0764C8BC95}" type="datetimeFigureOut">
              <a:rPr lang="en-US" smtClean="0"/>
              <a:t>11/13/2020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5619484-BF73-4604-8E6B-5AF3AB7218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3526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9823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8975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32490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60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28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7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07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62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59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35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8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52590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87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07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8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17589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980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9405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0523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7416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47925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8858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A626BC-AC61-4C58-B41E-E1E361A707A2}" type="datetimeFigureOut">
              <a:rPr lang="fr-FR" smtClean="0"/>
              <a:pPr>
                <a:defRPr/>
              </a:pPr>
              <a:t>13/11/2020</a:t>
            </a:fld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256490-7DB0-4173-9B91-51D5D444625D}" type="slidenum">
              <a:rPr lang="fr-CA" smtClean="0"/>
              <a:pPr>
                <a:defRPr/>
              </a:pPr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687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A626BC-AC61-4C58-B41E-E1E361A707A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13/11/2020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256490-7DB0-4173-9B91-51D5D444625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4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google.com.kw/url?sa=i&amp;url=https://www.tes.com/lessons/O7Qse_LZc3aAHA/3rd-grade-vocabulary-word&amp;psig=AOvVaw2Q5XqOSqP3mENaqA2qu-Ph&amp;ust=1587684851651000&amp;source=images&amp;cd=vfe&amp;ved=0CAIQjRxqFwoTCNjG9pmZ_egCFQAAAAAdAAAAABAD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" y="-27384"/>
            <a:ext cx="9144000" cy="1631802"/>
          </a:xfr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pPr algn="ctr" rtl="0"/>
            <a:r>
              <a:rPr lang="en-GB" sz="1035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Grade Six Unit </a:t>
            </a:r>
            <a:r>
              <a:rPr lang="en-GB" sz="10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ar-KW" sz="103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315" y="3055649"/>
            <a:ext cx="7886700" cy="12945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algn="ctr"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Famous people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071408_100_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3081" y="4350149"/>
            <a:ext cx="2367116" cy="2433484"/>
          </a:xfrm>
          <a:prstGeom prst="rect">
            <a:avLst/>
          </a:prstGeom>
        </p:spPr>
      </p:pic>
      <p:pic>
        <p:nvPicPr>
          <p:cNvPr id="7" name="Picture 6" descr="290x230-al-Khwarizmi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0" y="4350150"/>
            <a:ext cx="3105806" cy="2463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433" y="4350149"/>
            <a:ext cx="3383467" cy="246322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="" xmlns:a16="http://schemas.microsoft.com/office/drawing/2014/main" id="{9A0B084A-8A4B-4119-A81E-D3D9498E3107}"/>
              </a:ext>
            </a:extLst>
          </p:cNvPr>
          <p:cNvSpPr txBox="1">
            <a:spLocks/>
          </p:cNvSpPr>
          <p:nvPr/>
        </p:nvSpPr>
        <p:spPr>
          <a:xfrm>
            <a:off x="521315" y="1844824"/>
            <a:ext cx="7651085" cy="1779588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fr-CA" sz="7200" b="1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Student’s</a:t>
            </a:r>
            <a:r>
              <a:rPr lang="fr-CA" sz="72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Book Page 72</a:t>
            </a:r>
          </a:p>
        </p:txBody>
      </p:sp>
    </p:spTree>
    <p:extLst>
      <p:ext uri="{BB962C8B-B14F-4D97-AF65-F5344CB8AC3E}">
        <p14:creationId xmlns:p14="http://schemas.microsoft.com/office/powerpoint/2010/main" val="20298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8791" cy="685800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971600" y="1412776"/>
            <a:ext cx="6696744" cy="7560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itchFamily="2" charset="-79"/>
              </a:rPr>
              <a:t>Check your answers.</a:t>
            </a:r>
            <a:endParaRPr lang="ar-KW" sz="405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419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690F53A-0F12-4988-8E30-70D2FC9C7AE2}"/>
              </a:ext>
            </a:extLst>
          </p:cNvPr>
          <p:cNvSpPr/>
          <p:nvPr/>
        </p:nvSpPr>
        <p:spPr>
          <a:xfrm>
            <a:off x="179512" y="620688"/>
            <a:ext cx="8478942" cy="864096"/>
          </a:xfrm>
          <a:prstGeom prst="rect">
            <a:avLst/>
          </a:prstGeom>
          <a:gradFill>
            <a:gsLst>
              <a:gs pos="73480">
                <a:srgbClr val="EEFED7"/>
              </a:gs>
              <a:gs pos="0">
                <a:srgbClr val="FFFF00"/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0688"/>
            <a:ext cx="9144000" cy="4083918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600" b="1" dirty="0">
                <a:latin typeface="Aharoni" pitchFamily="2" charset="-79"/>
                <a:cs typeface="Aharoni" pitchFamily="2" charset="-79"/>
              </a:rPr>
              <a:t>1- </a:t>
            </a:r>
            <a:r>
              <a:rPr lang="en-US" sz="36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You are </a:t>
            </a:r>
            <a:r>
              <a:rPr lang="en-US" sz="3600" b="1" dirty="0">
                <a:latin typeface="Aharoni" pitchFamily="2" charset="-79"/>
                <a:cs typeface="Aharoni" pitchFamily="2" charset="-79"/>
              </a:rPr>
              <a:t>from Kuwait, </a:t>
            </a:r>
            <a:r>
              <a:rPr lang="en-US" sz="1500" dirty="0">
                <a:latin typeface="Aharoni" pitchFamily="2" charset="-79"/>
                <a:cs typeface="Aharoni" pitchFamily="2" charset="-79"/>
              </a:rPr>
              <a:t>--------------------------------------</a:t>
            </a:r>
            <a:r>
              <a:rPr lang="en-US" sz="3600" b="1" dirty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3600" dirty="0">
                <a:latin typeface="Aharoni" pitchFamily="2" charset="-79"/>
                <a:cs typeface="Aharoni" pitchFamily="2" charset="-79"/>
              </a:rPr>
              <a:t>?</a:t>
            </a:r>
            <a:endParaRPr lang="ar-KW" sz="3600" dirty="0">
              <a:latin typeface="Aharoni" pitchFamily="2" charset="-79"/>
            </a:endParaRPr>
          </a:p>
        </p:txBody>
      </p:sp>
      <p:pic>
        <p:nvPicPr>
          <p:cNvPr id="5" name="Picture 4" descr="kuwait_kuwait_city_l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88840"/>
            <a:ext cx="7452828" cy="42484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64088" y="614223"/>
            <a:ext cx="3294366" cy="486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600" b="1" dirty="0">
                <a:solidFill>
                  <a:srgbClr val="C00000"/>
                </a:solidFill>
                <a:latin typeface="Aharoni" pitchFamily="2" charset="-79"/>
              </a:rPr>
              <a:t>aren’t you </a:t>
            </a:r>
            <a:endParaRPr lang="ar-KW" sz="3600" b="1" dirty="0">
              <a:solidFill>
                <a:schemeClr val="tx1"/>
              </a:solidFill>
              <a:latin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5843"/>
            <a:ext cx="9144000" cy="1063229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2-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Kuwait is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very modern, </a:t>
            </a:r>
            <a:r>
              <a:rPr lang="en-US" sz="21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-----------------------------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?</a:t>
            </a:r>
            <a:endParaRPr lang="ar-KW" sz="3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Content Placeholder 3" descr="H14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14228"/>
            <a:ext cx="5309533" cy="2378869"/>
          </a:xfrm>
        </p:spPr>
      </p:pic>
      <p:pic>
        <p:nvPicPr>
          <p:cNvPr id="5" name="Picture 4" descr="114170564_5af5f760d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916832"/>
            <a:ext cx="3707904" cy="2376264"/>
          </a:xfrm>
          <a:prstGeom prst="rect">
            <a:avLst/>
          </a:prstGeom>
        </p:spPr>
      </p:pic>
      <p:pic>
        <p:nvPicPr>
          <p:cNvPr id="6" name="Picture 5" descr="TSCK 9519 AQUA EXT 24_zo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57922"/>
            <a:ext cx="3653898" cy="1653648"/>
          </a:xfrm>
          <a:prstGeom prst="rect">
            <a:avLst/>
          </a:prstGeom>
        </p:spPr>
      </p:pic>
      <p:pic>
        <p:nvPicPr>
          <p:cNvPr id="7" name="Picture 6" descr="kuwait-towers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6276" y="4347102"/>
            <a:ext cx="2087724" cy="1653648"/>
          </a:xfrm>
          <a:prstGeom prst="rect">
            <a:avLst/>
          </a:prstGeom>
        </p:spPr>
      </p:pic>
      <p:pic>
        <p:nvPicPr>
          <p:cNvPr id="9" name="Picture 8" descr="411698890_4f3336a9f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9922" y="4347102"/>
            <a:ext cx="2916324" cy="165364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030162" y="1052736"/>
            <a:ext cx="2052228" cy="486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isn’t it</a:t>
            </a:r>
            <a:endParaRPr lang="ar-KW" sz="405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413108"/>
            <a:ext cx="8856984" cy="106322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3-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We aren’t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studying math now, </a:t>
            </a:r>
            <a:r>
              <a:rPr lang="en-US" sz="18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-----------------------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</a:t>
            </a:r>
            <a:endParaRPr lang="ar-KW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Content Placeholder 5" descr="smart-audio-classroom-amplification-system3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30018"/>
          <a:stretch/>
        </p:blipFill>
        <p:spPr>
          <a:xfrm>
            <a:off x="1601670" y="1680271"/>
            <a:ext cx="5886654" cy="423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6732240" y="584683"/>
            <a:ext cx="2160240" cy="5400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are we</a:t>
            </a:r>
            <a:endParaRPr lang="ar-KW" sz="405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85021"/>
            <a:ext cx="7776864" cy="1063229"/>
          </a:xfr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rgbClr val="FFFF00"/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4-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You weren’t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at school </a:t>
            </a:r>
            <a:b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</a:b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on Friday, </a:t>
            </a:r>
            <a:r>
              <a:rPr lang="en-US" sz="15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----------------------------------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?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Content Placeholder 5" descr="1881644162_5d2f4091d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8639"/>
          <a:stretch/>
        </p:blipFill>
        <p:spPr>
          <a:xfrm>
            <a:off x="0" y="1862826"/>
            <a:ext cx="9144000" cy="4137924"/>
          </a:xfrm>
        </p:spPr>
      </p:pic>
      <p:sp>
        <p:nvSpPr>
          <p:cNvPr id="4" name="Rounded Rectangle 3"/>
          <p:cNvSpPr/>
          <p:nvPr/>
        </p:nvSpPr>
        <p:spPr>
          <a:xfrm>
            <a:off x="4519117" y="854184"/>
            <a:ext cx="2052228" cy="5940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were you</a:t>
            </a:r>
            <a:endParaRPr lang="ar-KW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5" y="548680"/>
            <a:ext cx="7056785" cy="1584176"/>
          </a:xfr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rgbClr val="FFFF00"/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 fontScale="90000"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  <a:t>5-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ea typeface="+mn-ea"/>
                <a:cs typeface="+mn-cs"/>
              </a:rPr>
              <a:t>Our teacher wasn’t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  <a:t> at school </a:t>
            </a:r>
            <a:br>
              <a:rPr lang="en-US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</a:b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  <a:t>yesterday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  <a:t>,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  <a:t>----------?</a:t>
            </a:r>
            <a:endParaRPr lang="ar-KW" dirty="0">
              <a:ln>
                <a:solidFill>
                  <a:schemeClr val="tx1"/>
                </a:solidFill>
              </a:ln>
              <a:solidFill>
                <a:schemeClr val="dk1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06026" y="1286762"/>
            <a:ext cx="2214246" cy="486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405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was he</a:t>
            </a:r>
            <a:endParaRPr lang="ar-KW" sz="405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 descr="A picture containing drawing, clock&#10;&#10;Description automatically generated">
            <a:extLst>
              <a:ext uri="{FF2B5EF4-FFF2-40B4-BE49-F238E27FC236}">
                <a16:creationId xmlns="" xmlns:a16="http://schemas.microsoft.com/office/drawing/2014/main" id="{DCA2211E-AC66-4299-ADD8-B6A2BBD05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4" y="2132856"/>
            <a:ext cx="705678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622963"/>
            <a:ext cx="8424936" cy="1581901"/>
          </a:xfr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rgbClr val="FFFF00"/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  <a:t>5-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ea typeface="+mn-ea"/>
                <a:cs typeface="+mn-cs"/>
              </a:rPr>
              <a:t>Our teacher wasn’t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  <a:t>at school </a:t>
            </a:r>
            <a:br>
              <a:rPr lang="en-US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</a:b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  <a:t>yesterday,--------------?</a:t>
            </a:r>
            <a:endParaRPr lang="ar-KW" dirty="0">
              <a:ln>
                <a:solidFill>
                  <a:schemeClr val="tx1"/>
                </a:solidFill>
              </a:ln>
              <a:solidFill>
                <a:schemeClr val="dk1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83968" y="1340768"/>
            <a:ext cx="2214246" cy="486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405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was she</a:t>
            </a:r>
            <a:endParaRPr lang="ar-KW" sz="405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 descr="A picture containing toy, doll, drawing&#10;&#10;Description automatically generated">
            <a:extLst>
              <a:ext uri="{FF2B5EF4-FFF2-40B4-BE49-F238E27FC236}">
                <a16:creationId xmlns="" xmlns:a16="http://schemas.microsoft.com/office/drawing/2014/main" id="{F3DD6BF2-1F33-4600-85B8-F4FA25E2F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2204864"/>
            <a:ext cx="8424936" cy="449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2" y="692696"/>
            <a:ext cx="8863254" cy="1437624"/>
          </a:xfr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rgbClr val="FFFF00"/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rmAutofit fontScale="90000"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  <a:t>6-There was a picture of Al-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  <a:t>Khawarizmi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dk1"/>
                </a:solidFill>
                <a:latin typeface="Garamond" panose="02020404030301010803" pitchFamily="18" charset="0"/>
                <a:ea typeface="+mn-ea"/>
                <a:cs typeface="+mn-cs"/>
              </a:rPr>
              <a:t> on television, ------------------?</a:t>
            </a:r>
            <a:endParaRPr lang="ar-KW" dirty="0">
              <a:ln>
                <a:solidFill>
                  <a:schemeClr val="tx1"/>
                </a:solidFill>
              </a:ln>
              <a:solidFill>
                <a:schemeClr val="dk1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4" name="Content Placeholder 3" descr="290x230-al-Khwarizm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5" y="2348880"/>
            <a:ext cx="3942437" cy="3456384"/>
          </a:xfrm>
        </p:spPr>
      </p:pic>
      <p:sp>
        <p:nvSpPr>
          <p:cNvPr id="5" name="Rounded Rectangle 4"/>
          <p:cNvSpPr/>
          <p:nvPr/>
        </p:nvSpPr>
        <p:spPr>
          <a:xfrm>
            <a:off x="3995936" y="1340768"/>
            <a:ext cx="3078342" cy="4860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600" b="1" dirty="0">
                <a:solidFill>
                  <a:srgbClr val="C00000"/>
                </a:solidFill>
                <a:latin typeface="Aharoni" pitchFamily="2" charset="-79"/>
              </a:rPr>
              <a:t>wasn’t there</a:t>
            </a:r>
            <a:endParaRPr lang="ar-KW" sz="3600" b="1" dirty="0">
              <a:solidFill>
                <a:schemeClr val="tx1"/>
              </a:solidFill>
              <a:latin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HP\AppData\Local\Microsoft\Windows\Temporary Internet Files\Content.IE5\I8R0T5FJ\etiquett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920"/>
            <a:ext cx="3456384" cy="102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2586" y="2278613"/>
            <a:ext cx="69942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>
                <a:ln w="11430"/>
                <a:solidFill>
                  <a:srgbClr val="C0504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She 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a doctor ,    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isn't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spc="150" dirty="0">
                <a:ln w="11430"/>
                <a:solidFill>
                  <a:srgbClr val="C0504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she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6" name="Picture 2" descr="C:\Users\HP\AppData\Local\Microsoft\Windows\Temporary Internet Files\Content.IE5\733JFPW7\cartoon-eyes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341"/>
            <a:ext cx="7164288" cy="13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790883" y="1399550"/>
            <a:ext cx="373407" cy="5892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0702691-57E9-4427-82FA-D9E62FEBCA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271421"/>
            <a:ext cx="3987928" cy="383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2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HP\AppData\Local\Microsoft\Windows\Temporary Internet Files\Content.IE5\I8R0T5FJ\etiquett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2952329" cy="102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96" y="2166019"/>
            <a:ext cx="85023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spc="150" dirty="0">
                <a:ln w="11430"/>
                <a:solidFill>
                  <a:srgbClr val="C0504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She </a:t>
            </a:r>
            <a:r>
              <a:rPr lang="en-US" sz="4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isn’t </a:t>
            </a:r>
            <a:r>
              <a:rPr lang="en-US" sz="48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 doctor,</a:t>
            </a: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 </a:t>
            </a:r>
            <a:r>
              <a:rPr lang="en-US" sz="4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she</a:t>
            </a:r>
            <a:r>
              <a:rPr lang="en-US" sz="4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2050" name="Picture 2" descr="C:\Users\HP\AppData\Local\Microsoft\Windows\Temporary Internet Files\Content.IE5\733JFPW7\cartoon-eyes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341"/>
            <a:ext cx="7164288" cy="13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790883" y="1399550"/>
            <a:ext cx="373407" cy="5892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="" xmlns:a16="http://schemas.microsoft.com/office/drawing/2014/main" id="{C3C0DF3A-240A-40F9-B073-C707906089F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708920"/>
            <a:ext cx="36004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356" r="11113"/>
          <a:stretch/>
        </p:blipFill>
        <p:spPr>
          <a:xfrm>
            <a:off x="2555776" y="332656"/>
            <a:ext cx="6336704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7504" y="692696"/>
            <a:ext cx="2808312" cy="15121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Student’s book </a:t>
            </a:r>
            <a:br>
              <a:rPr lang="en-US" sz="3600" b="1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3600" b="1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page 72</a:t>
            </a:r>
            <a:endParaRPr lang="ar-KW" sz="3600" b="1" dirty="0">
              <a:ln w="952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3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HP\AppData\Local\Microsoft\Windows\Temporary Internet Files\Content.IE5\I8R0T5FJ\etiquett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646">
            <a:off x="6353021" y="2168360"/>
            <a:ext cx="3009328" cy="102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20088548">
            <a:off x="-1496259" y="3947037"/>
            <a:ext cx="121147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>
                <a:ln w="11430"/>
                <a:solidFill>
                  <a:srgbClr val="C0504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she 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was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interested in science, 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wasn’t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spc="150" dirty="0">
                <a:ln w="11430"/>
                <a:solidFill>
                  <a:srgbClr val="C0504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she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2" descr="C:\Users\HP\AppData\Local\Microsoft\Windows\Temporary Internet Files\Content.IE5\733JFPW7\cartoon-eyes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341"/>
            <a:ext cx="7164288" cy="13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6790883" y="1399550"/>
            <a:ext cx="733445" cy="9493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99" name="Picture 3" descr="C:\Users\HP\AppData\Local\Microsoft\Windows\Temporary Internet Files\Content.IE5\733JFPW7\Science_smiley_face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9689"/>
            <a:ext cx="2933334" cy="24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45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57-Happy-Boy-Sleeping-In-His-Bedroom-Clipart-Illust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4704" y="3825310"/>
            <a:ext cx="4873724" cy="26902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4708" y="1816949"/>
            <a:ext cx="704231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sleeping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,</a:t>
            </a:r>
            <a:r>
              <a:rPr lang="en-US" sz="5400" b="1" u="sng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isn’t</a:t>
            </a:r>
            <a:r>
              <a:rPr lang="en-US" sz="5400" b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u="sng" cap="none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 flipH="1">
            <a:off x="2409915" y="2780928"/>
            <a:ext cx="3674254" cy="84319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0346" y="978987"/>
            <a:ext cx="1031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31261" y="404728"/>
            <a:ext cx="30999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 Tag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742198" y="1050995"/>
            <a:ext cx="432048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5725974" y="3196588"/>
            <a:ext cx="3240360" cy="194421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He is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itchFamily="66" charset="0"/>
              </a:rPr>
              <a:t>x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isn’t he</a:t>
            </a:r>
            <a:endParaRPr lang="ar-KW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797982" y="5356828"/>
            <a:ext cx="3240360" cy="10081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is    isn’t</a:t>
            </a:r>
            <a:endParaRPr lang="ar-KW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6660232" y="3573016"/>
            <a:ext cx="1279734" cy="1224136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>
            <a:off x="6732240" y="5608856"/>
            <a:ext cx="721926" cy="504056"/>
          </a:xfrm>
          <a:prstGeom prst="don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31640" y="980792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85526" y="1052800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44954" y="980792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12160" y="1052800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372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8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1958" y="1836757"/>
            <a:ext cx="7126823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Dalia </a:t>
            </a:r>
            <a:r>
              <a:rPr lang="en-US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isn't</a:t>
            </a:r>
            <a:r>
              <a:rPr lang="en-US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eating ,</a:t>
            </a:r>
            <a:r>
              <a:rPr lang="en-US" sz="4400" b="1" u="sng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is</a:t>
            </a:r>
            <a:r>
              <a:rPr lang="en-US" sz="4400" b="1" u="sng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she </a:t>
            </a:r>
            <a:r>
              <a:rPr lang="en-US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  <a:endParaRPr lang="en-US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2821" y="1063769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57407" y="404728"/>
            <a:ext cx="30999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 Tag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308304" y="1123003"/>
            <a:ext cx="504056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796136" y="3501008"/>
            <a:ext cx="3240360" cy="194421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Dalia isn’t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isn’t she</a:t>
            </a:r>
            <a:endParaRPr lang="ar-KW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68144" y="5661248"/>
            <a:ext cx="3240360" cy="10081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omic Sans MS" pitchFamily="66" charset="0"/>
              </a:rPr>
              <a:t>isn’t    </a:t>
            </a:r>
            <a:r>
              <a:rPr lang="en-US" sz="4000" b="1" dirty="0">
                <a:solidFill>
                  <a:schemeClr val="bg1"/>
                </a:solidFill>
                <a:latin typeface="Comic Sans MS" pitchFamily="66" charset="0"/>
              </a:rPr>
              <a:t>is</a:t>
            </a:r>
            <a:endParaRPr lang="ar-KW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6732240" y="3861048"/>
            <a:ext cx="1279734" cy="1224136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7450474" y="5949280"/>
            <a:ext cx="721926" cy="504056"/>
          </a:xfrm>
          <a:prstGeom prst="don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44978" y="1003439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04248" y="1075447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58292" y="1003439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40152" y="1075447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20" name="Curved Down Arrow 19"/>
          <p:cNvSpPr/>
          <p:nvPr/>
        </p:nvSpPr>
        <p:spPr>
          <a:xfrm rot="10800000" flipH="1">
            <a:off x="2769954" y="2801833"/>
            <a:ext cx="3674254" cy="84319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9473" y="2636912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="" xmlns:a16="http://schemas.microsoft.com/office/drawing/2014/main" id="{F9B1D5FC-D6A4-4BAE-A164-B3C8DEEC94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3" y="3100160"/>
            <a:ext cx="3259798" cy="34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0" grpId="0"/>
      <p:bldP spid="11" grpId="0" animBg="1"/>
      <p:bldP spid="13" grpId="0" animBg="1"/>
      <p:bldP spid="20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801" y="1193239"/>
            <a:ext cx="916571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Mona 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was</a:t>
            </a:r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3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swimming ,</a:t>
            </a:r>
            <a:r>
              <a:rPr lang="en-US" sz="3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------</a:t>
            </a:r>
            <a:r>
              <a:rPr lang="en-US" sz="3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she ?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8745" y="318046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68" y="355367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9462" y="427375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547664" y="355367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5438782" y="427375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Curved Down Arrow 9"/>
          <p:cNvSpPr/>
          <p:nvPr/>
        </p:nvSpPr>
        <p:spPr>
          <a:xfrm rot="10800000" flipH="1">
            <a:off x="1763688" y="1988840"/>
            <a:ext cx="3674254" cy="84319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30292" y="1785590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032" y="1124744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wasn’t</a:t>
            </a:r>
            <a:endParaRPr lang="en-US" sz="3200" dirty="0"/>
          </a:p>
        </p:txBody>
      </p:sp>
      <p:pic>
        <p:nvPicPr>
          <p:cNvPr id="15" name="Picture 14" descr="A picture containing sunglasses&#10;&#10;Description automatically generated">
            <a:extLst>
              <a:ext uri="{FF2B5EF4-FFF2-40B4-BE49-F238E27FC236}">
                <a16:creationId xmlns="" xmlns:a16="http://schemas.microsoft.com/office/drawing/2014/main" id="{20D84F09-F331-4E7A-B21C-61D2832885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62" y="3542056"/>
            <a:ext cx="7094046" cy="214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5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 animBg="1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7904" y="918880"/>
            <a:ext cx="130651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endParaRPr lang="en-US" sz="11500" b="1" cap="all" spc="0" dirty="0">
              <a:ln w="0"/>
              <a:solidFill>
                <a:schemeClr val="accent5">
                  <a:lumMod val="60000"/>
                  <a:lumOff val="4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0076" y="116632"/>
            <a:ext cx="5403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Question tag</a:t>
            </a:r>
          </a:p>
        </p:txBody>
      </p:sp>
      <p:sp>
        <p:nvSpPr>
          <p:cNvPr id="4" name="Rectangle 3"/>
          <p:cNvSpPr/>
          <p:nvPr/>
        </p:nvSpPr>
        <p:spPr>
          <a:xfrm>
            <a:off x="229285" y="2289646"/>
            <a:ext cx="8648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She 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is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good girl,---------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1579442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7524328" y="1435427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9672" y="1507432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9462" y="1435427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Curved Down Arrow 8"/>
          <p:cNvSpPr/>
          <p:nvPr/>
        </p:nvSpPr>
        <p:spPr>
          <a:xfrm flipV="1">
            <a:off x="1619674" y="3140968"/>
            <a:ext cx="5256584" cy="129614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01202" y="2939460"/>
            <a:ext cx="11416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cap="all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74440" y="2155503"/>
            <a:ext cx="4114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isn’t </a:t>
            </a:r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she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048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08" y="1209526"/>
            <a:ext cx="9044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She 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is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bright </a:t>
            </a:r>
            <a:r>
              <a:rPr lang="en-US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girl,</a:t>
            </a:r>
            <a:r>
              <a:rPr lang="en-US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isn’t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she?</a:t>
            </a:r>
          </a:p>
        </p:txBody>
      </p:sp>
      <p:sp>
        <p:nvSpPr>
          <p:cNvPr id="3" name="Rectangle 2"/>
          <p:cNvSpPr/>
          <p:nvPr/>
        </p:nvSpPr>
        <p:spPr>
          <a:xfrm>
            <a:off x="643620" y="499325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7524328" y="571330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6934" y="499325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6265446" y="571330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Curved Down Arrow 6"/>
          <p:cNvSpPr/>
          <p:nvPr/>
        </p:nvSpPr>
        <p:spPr>
          <a:xfrm flipV="1">
            <a:off x="1907706" y="1988840"/>
            <a:ext cx="5112568" cy="792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6220" y="1916832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-42967" y="3153742"/>
            <a:ext cx="9122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She 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isn’t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here now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----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----?</a:t>
            </a:r>
          </a:p>
        </p:txBody>
      </p:sp>
      <p:sp>
        <p:nvSpPr>
          <p:cNvPr id="10" name="Curved Down Arrow 9"/>
          <p:cNvSpPr/>
          <p:nvPr/>
        </p:nvSpPr>
        <p:spPr>
          <a:xfrm flipV="1">
            <a:off x="2060106" y="4005064"/>
            <a:ext cx="4960168" cy="6480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135" y="5229200"/>
            <a:ext cx="89354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you </a:t>
            </a:r>
            <a:r>
              <a:rPr lang="en-US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are</a:t>
            </a:r>
            <a:r>
              <a:rPr lang="en-US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studying English</a:t>
            </a:r>
            <a:r>
              <a:rPr lang="en-US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</a:t>
            </a:r>
            <a:r>
              <a:rPr lang="en-US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------</a:t>
            </a:r>
            <a:r>
              <a:rPr lang="en-US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------?</a:t>
            </a:r>
          </a:p>
        </p:txBody>
      </p:sp>
      <p:sp>
        <p:nvSpPr>
          <p:cNvPr id="14" name="Curved Down Arrow 13"/>
          <p:cNvSpPr/>
          <p:nvPr/>
        </p:nvSpPr>
        <p:spPr>
          <a:xfrm flipV="1">
            <a:off x="1907704" y="5828849"/>
            <a:ext cx="5256584" cy="76856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23929" y="212511"/>
            <a:ext cx="8002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cap="all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06488" y="2875583"/>
            <a:ext cx="4114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is  </a:t>
            </a:r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she</a:t>
            </a:r>
            <a:endParaRPr lang="en-US" sz="4400" dirty="0"/>
          </a:p>
        </p:txBody>
      </p:sp>
      <p:sp>
        <p:nvSpPr>
          <p:cNvPr id="17" name="Rectangle 16"/>
          <p:cNvSpPr/>
          <p:nvPr/>
        </p:nvSpPr>
        <p:spPr>
          <a:xfrm>
            <a:off x="6434480" y="5014917"/>
            <a:ext cx="4114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aren’t 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you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799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Down Arrow 1"/>
          <p:cNvSpPr/>
          <p:nvPr/>
        </p:nvSpPr>
        <p:spPr>
          <a:xfrm flipV="1">
            <a:off x="2627784" y="2132856"/>
            <a:ext cx="4320480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182" y="1268824"/>
            <a:ext cx="91214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Dana 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can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do Karate,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------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------?</a:t>
            </a:r>
          </a:p>
        </p:txBody>
      </p:sp>
      <p:sp>
        <p:nvSpPr>
          <p:cNvPr id="5" name="Rectangle 4"/>
          <p:cNvSpPr/>
          <p:nvPr/>
        </p:nvSpPr>
        <p:spPr>
          <a:xfrm>
            <a:off x="-83658" y="2742083"/>
            <a:ext cx="93866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Ali 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will</a:t>
            </a: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visit us today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--------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----?</a:t>
            </a:r>
          </a:p>
        </p:txBody>
      </p:sp>
      <p:sp>
        <p:nvSpPr>
          <p:cNvPr id="6" name="Curved Down Arrow 5"/>
          <p:cNvSpPr/>
          <p:nvPr/>
        </p:nvSpPr>
        <p:spPr>
          <a:xfrm flipV="1">
            <a:off x="1763689" y="3501008"/>
            <a:ext cx="5393972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20791" y="4254251"/>
            <a:ext cx="93265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Ali 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won’t 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stay home ,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-------</a:t>
            </a:r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-----?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9953" y="1929606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</a:t>
            </a:r>
          </a:p>
        </p:txBody>
      </p:sp>
      <p:sp>
        <p:nvSpPr>
          <p:cNvPr id="10" name="Curved Down Arrow 9"/>
          <p:cNvSpPr/>
          <p:nvPr/>
        </p:nvSpPr>
        <p:spPr>
          <a:xfrm flipV="1">
            <a:off x="1907704" y="5085184"/>
            <a:ext cx="5256584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3620" y="499325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24328" y="571330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8982" y="427375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65446" y="571330"/>
            <a:ext cx="4667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66719" y="57133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</a:t>
            </a:r>
            <a:endParaRPr lang="en-US" sz="4400" dirty="0"/>
          </a:p>
        </p:txBody>
      </p:sp>
      <p:sp>
        <p:nvSpPr>
          <p:cNvPr id="14" name="Rectangle 13"/>
          <p:cNvSpPr/>
          <p:nvPr/>
        </p:nvSpPr>
        <p:spPr>
          <a:xfrm>
            <a:off x="6002432" y="1052736"/>
            <a:ext cx="4114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can’t </a:t>
            </a:r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she</a:t>
            </a:r>
            <a:endParaRPr lang="en-US" sz="4400" dirty="0"/>
          </a:p>
        </p:txBody>
      </p:sp>
      <p:sp>
        <p:nvSpPr>
          <p:cNvPr id="20" name="Rectangle 19"/>
          <p:cNvSpPr/>
          <p:nvPr/>
        </p:nvSpPr>
        <p:spPr>
          <a:xfrm>
            <a:off x="6156176" y="2492896"/>
            <a:ext cx="4114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won’t  </a:t>
            </a:r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he</a:t>
            </a:r>
            <a:endParaRPr lang="en-US" sz="4400" dirty="0"/>
          </a:p>
        </p:txBody>
      </p:sp>
      <p:sp>
        <p:nvSpPr>
          <p:cNvPr id="21" name="Rectangle 20"/>
          <p:cNvSpPr/>
          <p:nvPr/>
        </p:nvSpPr>
        <p:spPr>
          <a:xfrm>
            <a:off x="6434480" y="3955703"/>
            <a:ext cx="4114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will </a:t>
            </a:r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he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8766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1113588"/>
          </a:xfrm>
          <a:solidFill>
            <a:srgbClr val="000099"/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 with a friend. Make sentences with these verbs, like the examples.</a:t>
            </a:r>
            <a:endParaRPr lang="ar-K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dialogue-symbo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514" y="1970838"/>
            <a:ext cx="8694966" cy="297033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41413" y="2969949"/>
            <a:ext cx="2862318" cy="1080120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dirty="0">
                <a:latin typeface="Aharoni" pitchFamily="2" charset="-79"/>
                <a:ea typeface="+mj-ea"/>
                <a:cs typeface="Aharoni" pitchFamily="2" charset="-79"/>
              </a:rPr>
              <a:t>Al-</a:t>
            </a:r>
            <a:r>
              <a:rPr lang="en-US" sz="2400" b="1" dirty="0" err="1">
                <a:latin typeface="Aharoni" pitchFamily="2" charset="-79"/>
                <a:ea typeface="+mj-ea"/>
                <a:cs typeface="Aharoni" pitchFamily="2" charset="-79"/>
              </a:rPr>
              <a:t>Khawarizmi</a:t>
            </a:r>
            <a:r>
              <a:rPr lang="en-US" sz="2400" b="1" dirty="0">
                <a:latin typeface="Aharoni" pitchFamily="2" charset="-79"/>
                <a:ea typeface="+mj-ea"/>
                <a:cs typeface="Aharoni" pitchFamily="2" charset="-79"/>
              </a:rPr>
              <a:t> lived in Baghdad.</a:t>
            </a:r>
            <a:endParaRPr lang="ar-KW" sz="2400" b="1" dirty="0">
              <a:latin typeface="Aharoni" pitchFamily="2" charset="-79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77634" y="2348880"/>
            <a:ext cx="3132348" cy="1242138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dirty="0">
                <a:latin typeface="Aharoni" pitchFamily="2" charset="-79"/>
                <a:ea typeface="+mj-ea"/>
                <a:cs typeface="Aharoni" pitchFamily="2" charset="-79"/>
              </a:rPr>
              <a:t>My grandfather was ill last week.</a:t>
            </a:r>
            <a:endParaRPr lang="ar-KW" sz="2400" b="1" dirty="0">
              <a:latin typeface="Aharoni" pitchFamily="2" charset="-79"/>
              <a:ea typeface="+mj-ea"/>
              <a:cs typeface="+mj-cs"/>
            </a:endParaRPr>
          </a:p>
        </p:txBody>
      </p:sp>
      <p:pic>
        <p:nvPicPr>
          <p:cNvPr id="10" name="Picture 9" descr="smboyreadin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8054" y="4671138"/>
            <a:ext cx="1728192" cy="1134126"/>
          </a:xfrm>
          <a:prstGeom prst="rect">
            <a:avLst/>
          </a:prstGeom>
        </p:spPr>
      </p:pic>
      <p:pic>
        <p:nvPicPr>
          <p:cNvPr id="11" name="Picture 10" descr="cellgir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7724" y="3807042"/>
            <a:ext cx="1998222" cy="219370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779177" y="2639448"/>
            <a:ext cx="4364823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49241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-1" y="1054195"/>
            <a:ext cx="9144001" cy="4749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33" y="2672917"/>
            <a:ext cx="1731932" cy="5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8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1" y="992380"/>
            <a:ext cx="8754983" cy="69218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5" y="1684565"/>
            <a:ext cx="8414539" cy="59871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1" y="2207079"/>
            <a:ext cx="2910467" cy="188322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1" y="2305051"/>
            <a:ext cx="2993572" cy="1730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178" y="3992634"/>
            <a:ext cx="390562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 </a:t>
            </a:r>
            <a:r>
              <a:rPr lang="en-US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moved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the chair carefully.</a:t>
            </a:r>
            <a:endParaRPr lang="ar-KW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000" y="4616389"/>
            <a:ext cx="3763723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/>
            <a:r>
              <a:rPr lang="en-US" sz="27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 </a:t>
            </a:r>
            <a:r>
              <a:rPr lang="en-US" sz="27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came</a:t>
            </a:r>
            <a:r>
              <a:rPr lang="en-US" sz="27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to school early.</a:t>
            </a:r>
            <a:endParaRPr lang="ar-KW" sz="27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0651" y="4597851"/>
            <a:ext cx="3060838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/>
            <a:r>
              <a:rPr lang="en-US" sz="27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 </a:t>
            </a:r>
            <a:r>
              <a:rPr lang="en-US" sz="27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did</a:t>
            </a:r>
            <a:r>
              <a:rPr lang="en-US" sz="27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my homework.</a:t>
            </a:r>
            <a:endParaRPr lang="ar-KW" sz="27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5929" y="5217166"/>
            <a:ext cx="4998163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/>
            <a:r>
              <a:rPr lang="en-US" sz="27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My mother </a:t>
            </a:r>
            <a:r>
              <a:rPr lang="en-US" sz="27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made</a:t>
            </a:r>
            <a:r>
              <a:rPr lang="en-US" sz="27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delicious cakes.</a:t>
            </a:r>
            <a:endParaRPr lang="ar-KW" sz="27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5502" y="4008962"/>
            <a:ext cx="435548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Jassim </a:t>
            </a:r>
            <a:r>
              <a:rPr lang="en-US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wanted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to buy an iPhone.</a:t>
            </a:r>
            <a:endParaRPr lang="ar-KW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52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43507" y="2780928"/>
            <a:ext cx="8856984" cy="2569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35" y="332656"/>
            <a:ext cx="3927929" cy="2210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734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2" y="857250"/>
            <a:ext cx="9152135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574" y="4401108"/>
            <a:ext cx="6696744" cy="1404156"/>
          </a:xfrm>
        </p:spPr>
        <p:txBody>
          <a:bodyPr>
            <a:normAutofit/>
          </a:bodyPr>
          <a:lstStyle/>
          <a:p>
            <a:r>
              <a:rPr lang="en-US" sz="405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Read your sentences.</a:t>
            </a:r>
          </a:p>
        </p:txBody>
      </p:sp>
    </p:spTree>
    <p:extLst>
      <p:ext uri="{BB962C8B-B14F-4D97-AF65-F5344CB8AC3E}">
        <p14:creationId xmlns:p14="http://schemas.microsoft.com/office/powerpoint/2010/main" val="3688000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82" y="1763219"/>
            <a:ext cx="1305018" cy="130501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518"/>
            <a:ext cx="9144000" cy="3025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02" y="857250"/>
            <a:ext cx="8532948" cy="1761660"/>
          </a:xfrm>
        </p:spPr>
        <p:txBody>
          <a:bodyPr>
            <a:noAutofit/>
          </a:bodyPr>
          <a:lstStyle/>
          <a:p>
            <a:r>
              <a:rPr lang="en-US" sz="4050" b="1" dirty="0">
                <a:ln>
                  <a:solidFill>
                    <a:schemeClr val="tx1"/>
                  </a:solidFill>
                </a:ln>
                <a:latin typeface="Corbel" panose="020B0503020204020204" pitchFamily="34" charset="0"/>
              </a:rPr>
              <a:t>Let’s practise </a:t>
            </a:r>
            <a:r>
              <a:rPr lang="en-US" sz="405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orbel" panose="020B0503020204020204" pitchFamily="34" charset="0"/>
              </a:rPr>
              <a:t>the grammar </a:t>
            </a:r>
            <a:r>
              <a:rPr lang="en-US" sz="4050" b="1" dirty="0">
                <a:ln>
                  <a:solidFill>
                    <a:schemeClr val="tx1"/>
                  </a:solidFill>
                </a:ln>
                <a:latin typeface="Corbel" panose="020B0503020204020204" pitchFamily="34" charset="0"/>
              </a:rPr>
              <a:t>you have just learned, shall we?</a:t>
            </a:r>
            <a:endParaRPr lang="ar-KW" sz="4050" b="1" dirty="0">
              <a:ln>
                <a:solidFill>
                  <a:schemeClr val="tx1"/>
                </a:solidFill>
              </a:ln>
              <a:latin typeface="Corbel" panose="020B0503020204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5" y="3158970"/>
            <a:ext cx="1784885" cy="1762723"/>
          </a:xfrm>
        </p:spPr>
      </p:pic>
    </p:spTree>
    <p:extLst>
      <p:ext uri="{BB962C8B-B14F-4D97-AF65-F5344CB8AC3E}">
        <p14:creationId xmlns:p14="http://schemas.microsoft.com/office/powerpoint/2010/main" val="80923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47" y="1072437"/>
            <a:ext cx="8233289" cy="877085"/>
          </a:xfrm>
          <a:solidFill>
            <a:srgbClr val="FFC000">
              <a:alpha val="65098"/>
            </a:srgbClr>
          </a:solidFill>
        </p:spPr>
        <p:txBody>
          <a:bodyPr>
            <a:noAutofit/>
          </a:bodyPr>
          <a:lstStyle/>
          <a:p>
            <a:pPr algn="l" rtl="0"/>
            <a:r>
              <a:rPr lang="en-US" sz="4950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Garamond" panose="02020404030301010803" pitchFamily="18" charset="0"/>
              </a:rPr>
              <a:t>Write question tags.</a:t>
            </a:r>
            <a:endParaRPr lang="ar-KW" sz="4950" b="1" dirty="0">
              <a:ln>
                <a:solidFill>
                  <a:schemeClr val="tx1"/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118" y="2078851"/>
            <a:ext cx="8548368" cy="3160644"/>
          </a:xfrm>
          <a:solidFill>
            <a:srgbClr val="FFFFFF">
              <a:alpha val="98039"/>
            </a:srgbClr>
          </a:solidFill>
        </p:spPr>
        <p:txBody>
          <a:bodyPr>
            <a:normAutofit fontScale="92500" lnSpcReduction="20000"/>
          </a:bodyPr>
          <a:lstStyle/>
          <a:p>
            <a:pPr algn="l">
              <a:buNone/>
            </a:pPr>
            <a:endParaRPr lang="en-US" sz="3600" b="1" dirty="0">
              <a:latin typeface="Garamond" panose="02020404030301010803" pitchFamily="18" charset="0"/>
            </a:endParaRPr>
          </a:p>
          <a:p>
            <a:pPr algn="l"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1- You are in the park, </a:t>
            </a:r>
            <a:r>
              <a:rPr lang="en-US" sz="1425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------------------------------------------------------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?</a:t>
            </a:r>
          </a:p>
          <a:p>
            <a:pPr algn="l">
              <a:buNone/>
            </a:pPr>
            <a:endParaRPr lang="en-US" sz="3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  <a:p>
            <a:pPr algn="l"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2- The movie was exciting, </a:t>
            </a:r>
            <a:r>
              <a:rPr lang="en-US" sz="1425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-------------------------------------------------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?</a:t>
            </a:r>
          </a:p>
          <a:p>
            <a:pPr algn="l">
              <a:buNone/>
            </a:pPr>
            <a:endParaRPr lang="en-US" sz="3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  <a:p>
            <a:pPr algn="l"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3- The father isn’t reading a book, </a:t>
            </a:r>
            <a:r>
              <a:rPr lang="en-US" sz="1425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--------------------------------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?</a:t>
            </a:r>
            <a:endParaRPr lang="ar-KW" sz="3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44392" y="2456436"/>
            <a:ext cx="2808312" cy="486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aren’t you</a:t>
            </a:r>
            <a:endParaRPr lang="ar-KW" sz="405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82091" y="3492520"/>
            <a:ext cx="2692433" cy="4860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wasn’t it</a:t>
            </a:r>
            <a:endParaRPr lang="ar-KW" sz="405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28307" y="4356160"/>
            <a:ext cx="1682053" cy="6501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is he</a:t>
            </a:r>
            <a:endParaRPr lang="ar-KW" sz="405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91295ymk3f26xpf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4750" y="857250"/>
            <a:ext cx="9188750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1063229"/>
          </a:xfrm>
          <a:solidFill>
            <a:schemeClr val="tx1"/>
          </a:solidFill>
        </p:spPr>
        <p:txBody>
          <a:bodyPr>
            <a:normAutofit/>
          </a:bodyPr>
          <a:lstStyle/>
          <a:p>
            <a:pPr rtl="0"/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It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was raining last night , </a:t>
            </a:r>
            <a:r>
              <a:rPr lang="en-US" sz="15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------------------------------------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?</a:t>
            </a:r>
            <a:endParaRPr lang="ar-KW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haroni" pitchFamily="2" charset="-79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76156" y="998730"/>
            <a:ext cx="2646294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haroni" pitchFamily="2" charset="-79"/>
              </a:rPr>
              <a:t>wasn’t it</a:t>
            </a:r>
            <a:endParaRPr lang="ar-KW" sz="405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030162" y="2078850"/>
            <a:ext cx="140415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000" dirty="0">
                <a:solidFill>
                  <a:srgbClr val="003300"/>
                </a:solidFill>
                <a:latin typeface="Aharoni" pitchFamily="2" charset="-79"/>
              </a:rPr>
              <a:t>isn’t it</a:t>
            </a:r>
            <a:endParaRPr lang="ar-KW" sz="3000" dirty="0">
              <a:solidFill>
                <a:srgbClr val="003300"/>
              </a:solidFill>
              <a:latin typeface="Aharoni" pitchFamily="2" charset="-79"/>
            </a:endParaRPr>
          </a:p>
        </p:txBody>
      </p:sp>
      <p:pic>
        <p:nvPicPr>
          <p:cNvPr id="7" name="Content Placeholder 6" descr="malaysia truly as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08820"/>
            <a:ext cx="9144000" cy="4191930"/>
          </a:xfrm>
        </p:spPr>
      </p:pic>
      <p:sp>
        <p:nvSpPr>
          <p:cNvPr id="8" name="Rounded Rectangle 7"/>
          <p:cNvSpPr/>
          <p:nvPr/>
        </p:nvSpPr>
        <p:spPr>
          <a:xfrm>
            <a:off x="6354198" y="1103095"/>
            <a:ext cx="1943454" cy="705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45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isn’t it</a:t>
            </a:r>
            <a:endParaRPr lang="ar-KW" sz="45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1009527"/>
            <a:ext cx="8802978" cy="1063229"/>
          </a:xfrm>
          <a:noFill/>
        </p:spPr>
        <p:txBody>
          <a:bodyPr>
            <a:noAutofit/>
          </a:bodyPr>
          <a:lstStyle/>
          <a:p>
            <a:pPr algn="l" rtl="0"/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Malaysia is a beautiful country, </a:t>
            </a:r>
            <a:r>
              <a:rPr lang="en-US" sz="12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--------------------------------------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?</a:t>
            </a:r>
            <a:endParaRPr lang="ar-KW" sz="3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514" y="857250"/>
            <a:ext cx="8946486" cy="1063229"/>
          </a:xfrm>
        </p:spPr>
        <p:txBody>
          <a:bodyPr>
            <a:noAutofit/>
          </a:bodyPr>
          <a:lstStyle/>
          <a:p>
            <a:pPr rtl="0"/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The flowers are wonderful, </a:t>
            </a:r>
            <a:r>
              <a:rPr lang="en-US" sz="15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------------------------------------------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?</a:t>
            </a:r>
            <a:endParaRPr lang="ar-KW" sz="3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84168" y="1064828"/>
            <a:ext cx="2646294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aren’t they</a:t>
            </a:r>
            <a:endParaRPr lang="ar-KW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479"/>
            <a:ext cx="9144000" cy="4088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17" y="981996"/>
            <a:ext cx="8694966" cy="1063229"/>
          </a:xfrm>
        </p:spPr>
        <p:txBody>
          <a:bodyPr>
            <a:noAutofit/>
          </a:bodyPr>
          <a:lstStyle/>
          <a:p>
            <a:pPr algn="l" rtl="0"/>
            <a:r>
              <a:rPr lang="en-US" sz="3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They were very happy, </a:t>
            </a:r>
            <a:r>
              <a:rPr lang="en-US" sz="1350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-----------------------------------------------------</a:t>
            </a:r>
            <a:r>
              <a:rPr lang="en-US" sz="405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?</a:t>
            </a:r>
            <a:endParaRPr lang="ar-KW" sz="3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96036" y="1176975"/>
            <a:ext cx="3024336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405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weren’t they</a:t>
            </a:r>
            <a:endParaRPr lang="ar-KW" sz="405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="" xmlns:a16="http://schemas.microsoft.com/office/drawing/2014/main" id="{C5AFDF4F-2E15-465A-8787-6ACF9292CA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3" y="2045225"/>
            <a:ext cx="7714074" cy="4336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rd Grade Vocabulary Word - Lessons - Tes Teach">
            <a:hlinkClick r:id="rId2"/>
            <a:extLst>
              <a:ext uri="{FF2B5EF4-FFF2-40B4-BE49-F238E27FC236}">
                <a16:creationId xmlns="" xmlns:a16="http://schemas.microsoft.com/office/drawing/2014/main" id="{81826043-263E-4011-974A-5FC752267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20600"/>
          <a:stretch/>
        </p:blipFill>
        <p:spPr bwMode="auto">
          <a:xfrm>
            <a:off x="20" y="0"/>
            <a:ext cx="9143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0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2581" r="17393" b="7370"/>
          <a:stretch/>
        </p:blipFill>
        <p:spPr>
          <a:xfrm>
            <a:off x="359533" y="1268761"/>
            <a:ext cx="8370929" cy="3402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8324" y="1430778"/>
            <a:ext cx="776232" cy="776232"/>
          </a:xfrm>
          <a:prstGeom prst="rect">
            <a:avLst/>
          </a:prstGeom>
          <a:effectLst>
            <a:outerShdw blurRad="50800" dist="50800" dir="5400000" sx="145000" sy="145000" algn="ctr" rotWithShape="0">
              <a:srgbClr val="006600"/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74" y="1371150"/>
            <a:ext cx="1088915" cy="8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2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57250"/>
            <a:ext cx="9144000" cy="951570"/>
          </a:xfrm>
        </p:spPr>
        <p:txBody>
          <a:bodyPr>
            <a:normAutofit/>
          </a:bodyPr>
          <a:lstStyle/>
          <a:p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He is </a:t>
            </a:r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best known for algebra, </a:t>
            </a:r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isn’t he</a:t>
            </a:r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?</a:t>
            </a:r>
            <a:endParaRPr lang="ar-KW" sz="405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 descr="17726drooop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7634" y="4401108"/>
            <a:ext cx="2376264" cy="1599642"/>
          </a:xfrm>
          <a:prstGeom prst="rect">
            <a:avLst/>
          </a:prstGeom>
        </p:spPr>
      </p:pic>
      <p:pic>
        <p:nvPicPr>
          <p:cNvPr id="6" name="Picture 5" descr="al-khwarizm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3410" y="1916832"/>
            <a:ext cx="4185084" cy="40839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277634" y="1808820"/>
            <a:ext cx="2430270" cy="145816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He is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isn’t he</a:t>
            </a:r>
            <a:endParaRPr lang="ar-KW" sz="3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31640" y="3429000"/>
            <a:ext cx="2430270" cy="75608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is     isn’t</a:t>
            </a:r>
            <a:endParaRPr lang="ar-KW" sz="3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95736" y="2240868"/>
            <a:ext cx="540060" cy="64807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087724" y="3861048"/>
            <a:ext cx="59406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310036" y="2240868"/>
            <a:ext cx="533772" cy="65436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49" y="857250"/>
            <a:ext cx="8933452" cy="951570"/>
          </a:xfrm>
        </p:spPr>
        <p:txBody>
          <a:bodyPr>
            <a:noAutofit/>
          </a:bodyPr>
          <a:lstStyle/>
          <a:p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He isn’t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famous for stamp collecting,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is he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?</a:t>
            </a:r>
            <a:endParaRPr lang="ar-KW" sz="3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Content Placeholder 3" descr="Bangladesh_Stam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33510" y="2335406"/>
            <a:ext cx="3212976" cy="3408788"/>
          </a:xfrm>
        </p:spPr>
      </p:pic>
      <p:pic>
        <p:nvPicPr>
          <p:cNvPr id="6" name="Content Placeholder 3" descr="290x230-al-Khwarizmi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7858" y="1789697"/>
            <a:ext cx="2913131" cy="334837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3508" y="1808820"/>
            <a:ext cx="2430270" cy="145816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He isn’t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is he</a:t>
            </a:r>
            <a:endParaRPr lang="ar-KW" sz="3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0548" y="3463883"/>
            <a:ext cx="2430270" cy="75608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isn’t     is</a:t>
            </a:r>
            <a:endParaRPr lang="ar-KW" sz="3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85623" y="2213865"/>
            <a:ext cx="540060" cy="64807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025992" y="2194715"/>
            <a:ext cx="533772" cy="65436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373519" y="3861048"/>
            <a:ext cx="59406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57250"/>
            <a:ext cx="9054704" cy="1512346"/>
          </a:xfrm>
        </p:spPr>
        <p:txBody>
          <a:bodyPr>
            <a:noAutofit/>
          </a:bodyPr>
          <a:lstStyle/>
          <a:p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Al-</a:t>
            </a:r>
            <a:r>
              <a:rPr lang="en-US" sz="405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Khawarizmi</a:t>
            </a:r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was </a:t>
            </a:r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born in about 780, </a:t>
            </a:r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wasn’t he</a:t>
            </a:r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</a:t>
            </a:r>
            <a:endParaRPr lang="ar-KW" sz="405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2402886"/>
            <a:ext cx="4104455" cy="360609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220072" y="2760391"/>
            <a:ext cx="3024336" cy="1458162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He was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wasn’t he</a:t>
            </a:r>
            <a:endParaRPr lang="ar-KW" sz="3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435207" y="3240067"/>
            <a:ext cx="506871" cy="56697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408306" y="3236923"/>
            <a:ext cx="533772" cy="62412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161853" y="4758613"/>
            <a:ext cx="3026678" cy="756084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was     wasn’t</a:t>
            </a:r>
            <a:endParaRPr lang="ar-KW" sz="3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138174" y="5136655"/>
            <a:ext cx="59406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87724" y="3861048"/>
            <a:ext cx="59406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02024" y="3975348"/>
            <a:ext cx="59406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294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20072" y="2078850"/>
            <a:ext cx="3024336" cy="1458162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He wasn’t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was he</a:t>
            </a:r>
            <a:endParaRPr lang="ar-KW" sz="3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408306" y="2530186"/>
            <a:ext cx="755982" cy="60806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408306" y="2530186"/>
            <a:ext cx="563994" cy="60806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217731" y="3942057"/>
            <a:ext cx="3026678" cy="756084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omic Sans MS" pitchFamily="66" charset="0"/>
              </a:rPr>
              <a:t>wasn’t     was</a:t>
            </a:r>
            <a:endParaRPr lang="ar-KW" sz="3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45045" y="4347102"/>
            <a:ext cx="59406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87724" y="3861048"/>
            <a:ext cx="59406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02024" y="3975348"/>
            <a:ext cx="594066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0" y="998730"/>
            <a:ext cx="91440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He wasn’t </a:t>
            </a:r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born in Baghdad, </a:t>
            </a:r>
            <a:r>
              <a:rPr 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was he</a:t>
            </a:r>
            <a:r>
              <a:rPr lang="en-US" sz="405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</a:t>
            </a:r>
            <a:endParaRPr lang="ar-KW" sz="405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15" name="Content Placeholder 3" descr="129063074286Iss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38080"/>
            <a:ext cx="5105976" cy="424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3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51520" y="332656"/>
            <a:ext cx="8640960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37" y="1108916"/>
            <a:ext cx="2271992" cy="758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65" y="2617201"/>
            <a:ext cx="1508364" cy="15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54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4E23B4-CB7A-47CA-BE5D-A51432CE00CC}"/>
</file>

<file path=customXml/itemProps2.xml><?xml version="1.0" encoding="utf-8"?>
<ds:datastoreItem xmlns:ds="http://schemas.openxmlformats.org/officeDocument/2006/customXml" ds:itemID="{A059B406-AFDC-446F-92A1-AB75A77257C2}"/>
</file>

<file path=customXml/itemProps3.xml><?xml version="1.0" encoding="utf-8"?>
<ds:datastoreItem xmlns:ds="http://schemas.openxmlformats.org/officeDocument/2006/customXml" ds:itemID="{B0B50F0D-9DBE-4A13-97E3-B832D86EF6AF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440</Words>
  <Application>Microsoft Office PowerPoint</Application>
  <PresentationFormat>On-screen Show (4:3)</PresentationFormat>
  <Paragraphs>135</Paragraphs>
  <Slides>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3_Office Theme</vt:lpstr>
      <vt:lpstr>Grade Six Unit 9</vt:lpstr>
      <vt:lpstr>PowerPoint Presentation</vt:lpstr>
      <vt:lpstr>PowerPoint Presentation</vt:lpstr>
      <vt:lpstr>PowerPoint Presentation</vt:lpstr>
      <vt:lpstr>He is best known for algebra, isn’t he?</vt:lpstr>
      <vt:lpstr>He isn’t famous for stamp collecting, is he?</vt:lpstr>
      <vt:lpstr>Al-Khawarizmi was born in about 780, wasn’t he?</vt:lpstr>
      <vt:lpstr>PowerPoint Presentation</vt:lpstr>
      <vt:lpstr>PowerPoint Presentation</vt:lpstr>
      <vt:lpstr>PowerPoint Presentation</vt:lpstr>
      <vt:lpstr>PowerPoint Presentation</vt:lpstr>
      <vt:lpstr>2- Kuwait is very modern, -----------------------------?</vt:lpstr>
      <vt:lpstr>3-We aren’t studying math now, -----------------------?</vt:lpstr>
      <vt:lpstr>4-You weren’t at school  on Friday, ----------------------------------?</vt:lpstr>
      <vt:lpstr>5- Our teacher wasn’t at school  yesterday, ----------?</vt:lpstr>
      <vt:lpstr>5- Our teacher wasn’t at school  yesterday,--------------?</vt:lpstr>
      <vt:lpstr>6-There was a picture of Al-Khawarizmi on television, ------------------?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Work with a friend. Make sentences with these verbs, like the examples.</vt:lpstr>
      <vt:lpstr>PowerPoint Presentation</vt:lpstr>
      <vt:lpstr>PowerPoint Presentation</vt:lpstr>
      <vt:lpstr>Read your sentences.</vt:lpstr>
      <vt:lpstr>Let’s practise the grammar you have just learned, shall we?</vt:lpstr>
      <vt:lpstr>Write question tags.</vt:lpstr>
      <vt:lpstr>It was raining last night , ------------------------------------?</vt:lpstr>
      <vt:lpstr>Malaysia is a beautiful country, --------------------------------------?</vt:lpstr>
      <vt:lpstr>The flowers are wonderful, ------------------------------------------?</vt:lpstr>
      <vt:lpstr>They were very happy, -----------------------------------------------------?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</dc:title>
  <dc:creator>karkosha7elwa</dc:creator>
  <cp:lastModifiedBy>hp</cp:lastModifiedBy>
  <cp:revision>14</cp:revision>
  <dcterms:created xsi:type="dcterms:W3CDTF">2020-04-23T00:58:04Z</dcterms:created>
  <dcterms:modified xsi:type="dcterms:W3CDTF">2020-11-13T10:27:00Z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